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sldIdLst>
    <p:sldId id="256" r:id="rId2"/>
    <p:sldId id="281" r:id="rId3"/>
    <p:sldId id="313" r:id="rId4"/>
    <p:sldId id="258" r:id="rId5"/>
    <p:sldId id="257" r:id="rId6"/>
    <p:sldId id="290" r:id="rId7"/>
    <p:sldId id="293" r:id="rId8"/>
    <p:sldId id="309" r:id="rId9"/>
    <p:sldId id="292" r:id="rId10"/>
    <p:sldId id="302" r:id="rId11"/>
    <p:sldId id="262" r:id="rId12"/>
    <p:sldId id="303" r:id="rId13"/>
    <p:sldId id="289" r:id="rId14"/>
    <p:sldId id="272" r:id="rId15"/>
    <p:sldId id="295" r:id="rId16"/>
    <p:sldId id="314" r:id="rId17"/>
    <p:sldId id="304" r:id="rId18"/>
    <p:sldId id="296" r:id="rId19"/>
    <p:sldId id="305" r:id="rId20"/>
    <p:sldId id="315" r:id="rId21"/>
    <p:sldId id="316" r:id="rId22"/>
    <p:sldId id="306" r:id="rId23"/>
    <p:sldId id="294" r:id="rId24"/>
    <p:sldId id="307" r:id="rId25"/>
    <p:sldId id="308" r:id="rId26"/>
    <p:sldId id="317" r:id="rId27"/>
    <p:sldId id="297" r:id="rId28"/>
    <p:sldId id="298" r:id="rId29"/>
    <p:sldId id="299" r:id="rId30"/>
    <p:sldId id="300" r:id="rId31"/>
    <p:sldId id="310" r:id="rId32"/>
    <p:sldId id="311" r:id="rId33"/>
    <p:sldId id="301" r:id="rId34"/>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99" d="100"/>
          <a:sy n="99" d="100"/>
        </p:scale>
        <p:origin x="1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7/31/2021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7/31/2021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7/31/2021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7/31/2021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7/31/2021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7/31/2021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7/31/2021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7/31/2021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7/31/2021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7/31/2021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7/31/2021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7/31/2021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7/31/2021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1046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1154954" y="2603500"/>
            <a:ext cx="5115217" cy="3416300"/>
          </a:xfrm>
        </p:spPr>
        <p:txBody>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78F0A7-C241-4BBF-A038-6CD670297F24}"/>
              </a:ext>
            </a:extLst>
          </p:cNvPr>
          <p:cNvSpPr>
            <a:spLocks noGrp="1"/>
          </p:cNvSpPr>
          <p:nvPr>
            <p:ph type="title"/>
          </p:nvPr>
        </p:nvSpPr>
        <p:spPr/>
        <p:txBody>
          <a:bodyPr/>
          <a:lstStyle/>
          <a:p>
            <a:r>
              <a:rPr lang="en-US" dirty="0"/>
              <a:t>Stepper Motor Windings</a:t>
            </a:r>
          </a:p>
        </p:txBody>
      </p:sp>
      <p:pic>
        <p:nvPicPr>
          <p:cNvPr id="7" name="Content Placeholder 6">
            <a:extLst>
              <a:ext uri="{FF2B5EF4-FFF2-40B4-BE49-F238E27FC236}">
                <a16:creationId xmlns="" xmlns:a16="http://schemas.microsoft.com/office/drawing/2014/main" id="{AABC07AD-2F1E-4679-92B3-04B52C2E3973}"/>
              </a:ext>
            </a:extLst>
          </p:cNvPr>
          <p:cNvPicPr>
            <a:picLocks noGrp="1" noChangeAspect="1"/>
          </p:cNvPicPr>
          <p:nvPr>
            <p:ph idx="1"/>
          </p:nvPr>
        </p:nvPicPr>
        <p:blipFill>
          <a:blip r:embed="rId2"/>
          <a:stretch>
            <a:fillRect/>
          </a:stretch>
        </p:blipFill>
        <p:spPr>
          <a:xfrm>
            <a:off x="2706795" y="2451098"/>
            <a:ext cx="5657730" cy="3319202"/>
          </a:xfrm>
        </p:spPr>
      </p:pic>
      <p:sp>
        <p:nvSpPr>
          <p:cNvPr id="4" name="Footer Placeholder 3">
            <a:extLst>
              <a:ext uri="{FF2B5EF4-FFF2-40B4-BE49-F238E27FC236}">
                <a16:creationId xmlns=""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TextBox 7">
            <a:extLst>
              <a:ext uri="{FF2B5EF4-FFF2-40B4-BE49-F238E27FC236}">
                <a16:creationId xmlns="" xmlns:a16="http://schemas.microsoft.com/office/drawing/2014/main" id="{795D3B1F-BC7B-4CA7-A8D3-3C5D3D557AE5}"/>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666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lstStyle/>
          <a:p>
            <a:r>
              <a:rPr lang="en-US" dirty="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 xmlns:a16="http://schemas.microsoft.com/office/drawing/2014/main"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 xmlns:a16="http://schemas.microsoft.com/office/drawing/2014/main"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FF6CDCCC-7291-4503-8458-8EF6D60BB17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8" name="TextBox 7">
            <a:extLst>
              <a:ext uri="{FF2B5EF4-FFF2-40B4-BE49-F238E27FC236}">
                <a16:creationId xmlns="" xmlns:a16="http://schemas.microsoft.com/office/drawing/2014/main"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 xmlns:a16="http://schemas.microsoft.com/office/drawing/2014/main"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 xmlns:a16="http://schemas.microsoft.com/office/drawing/2014/main"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C656BB29-FD60-4DBB-8D2E-4B6E3929F39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TextBox 7">
            <a:extLst>
              <a:ext uri="{FF2B5EF4-FFF2-40B4-BE49-F238E27FC236}">
                <a16:creationId xmlns="" xmlns:a16="http://schemas.microsoft.com/office/drawing/2014/main"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 Half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 xmlns:a16="http://schemas.microsoft.com/office/drawing/2014/main" val="20000"/>
                    </a:ext>
                  </a:extLst>
                </a:gridCol>
                <a:gridCol w="1952677">
                  <a:extLst>
                    <a:ext uri="{9D8B030D-6E8A-4147-A177-3AD203B41FA5}">
                      <a16:colId xmlns="" xmlns:a16="http://schemas.microsoft.com/office/drawing/2014/main" val="20001"/>
                    </a:ext>
                  </a:extLst>
                </a:gridCol>
                <a:gridCol w="1757009">
                  <a:extLst>
                    <a:ext uri="{9D8B030D-6E8A-4147-A177-3AD203B41FA5}">
                      <a16:colId xmlns="" xmlns:a16="http://schemas.microsoft.com/office/drawing/2014/main" val="20002"/>
                    </a:ext>
                  </a:extLst>
                </a:gridCol>
                <a:gridCol w="2008208">
                  <a:extLst>
                    <a:ext uri="{9D8B030D-6E8A-4147-A177-3AD203B41FA5}">
                      <a16:colId xmlns="" xmlns:a16="http://schemas.microsoft.com/office/drawing/2014/main" val="20003"/>
                    </a:ext>
                  </a:extLst>
                </a:gridCol>
                <a:gridCol w="2080411">
                  <a:extLst>
                    <a:ext uri="{9D8B030D-6E8A-4147-A177-3AD203B41FA5}">
                      <a16:colId xmlns="" xmlns:a16="http://schemas.microsoft.com/office/drawing/2014/main"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 xmlns:a16="http://schemas.microsoft.com/office/drawing/2014/main"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 xmlns:a16="http://schemas.microsoft.com/office/drawing/2014/main"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 xmlns:a16="http://schemas.microsoft.com/office/drawing/2014/main"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 xmlns:a16="http://schemas.microsoft.com/office/drawing/2014/main"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 xmlns:a16="http://schemas.microsoft.com/office/drawing/2014/main"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 xmlns:a16="http://schemas.microsoft.com/office/drawing/2014/main"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 xmlns:a16="http://schemas.microsoft.com/office/drawing/2014/main"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 xmlns:a16="http://schemas.microsoft.com/office/drawing/2014/main"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 xmlns:a16="http://schemas.microsoft.com/office/drawing/2014/main"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 xmlns:a16="http://schemas.microsoft.com/office/drawing/2014/main"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smtClean="0"/>
              <a:t>(</a:t>
            </a:r>
            <a:r>
              <a:rPr lang="en-US" dirty="0" err="1" smtClean="0"/>
              <a:t>Velleman</a:t>
            </a:r>
            <a:r>
              <a:rPr lang="en-US" dirty="0" smtClean="0"/>
              <a:t> - white </a:t>
            </a:r>
            <a:r>
              <a:rPr lang="en-US" dirty="0"/>
              <a:t>board)</a:t>
            </a:r>
          </a:p>
          <a:p>
            <a:pPr lvl="2"/>
            <a:r>
              <a:rPr lang="en-US" dirty="0"/>
              <a:t>Tools -&gt; Board -&gt; Arduino Leonardo</a:t>
            </a:r>
          </a:p>
          <a:p>
            <a:r>
              <a:rPr lang="en-US"/>
              <a:t>Raspberry </a:t>
            </a:r>
            <a:r>
              <a:rPr lang="en-US" smtClean="0"/>
              <a:t>Pi IDE</a:t>
            </a:r>
            <a:endParaRPr lang="en-US" dirty="0"/>
          </a:p>
          <a:p>
            <a:pPr lvl="1"/>
            <a:r>
              <a:rPr lang="en-US" dirty="0"/>
              <a:t>Programming -&gt; </a:t>
            </a:r>
            <a:r>
              <a:rPr lang="en-US" dirty="0" err="1"/>
              <a:t>Geany</a:t>
            </a:r>
            <a:endParaRPr lang="en-US" dirty="0"/>
          </a:p>
          <a:p>
            <a:endParaRPr lang="en-US" dirty="0"/>
          </a:p>
        </p:txBody>
      </p:sp>
      <p:sp>
        <p:nvSpPr>
          <p:cNvPr id="4" name="Footer Placeholder 3">
            <a:extLst>
              <a:ext uri="{FF2B5EF4-FFF2-40B4-BE49-F238E27FC236}">
                <a16:creationId xmlns="" xmlns:a16="http://schemas.microsoft.com/office/drawing/2014/main"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C52A9DF8-2AA8-4BB0-9BCF-7918237A3AD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1154954" y="2603500"/>
            <a:ext cx="3471475" cy="3416300"/>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Enter key to stop</a:t>
            </a:r>
          </a:p>
          <a:p>
            <a:r>
              <a:rPr lang="en-US" dirty="0"/>
              <a:t>‘q’ to terminate program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429" y="2603500"/>
            <a:ext cx="7422379" cy="4177062"/>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131296" cy="3416300"/>
          </a:xfrm>
        </p:spPr>
        <p:txBody>
          <a:bodyPr>
            <a:normAutofit fontScale="47500" lnSpcReduction="20000"/>
          </a:bodyPr>
          <a:lstStyle/>
          <a:p>
            <a:r>
              <a:rPr lang="en-US" dirty="0"/>
              <a:t>Driver: ULN2003</a:t>
            </a:r>
          </a:p>
          <a:p>
            <a:r>
              <a:rPr lang="en-US" dirty="0"/>
              <a:t>Guide: </a:t>
            </a:r>
            <a:r>
              <a:rPr lang="en-US" dirty="0">
                <a:hlinkClick r:id="rId2"/>
              </a:rPr>
              <a:t>https://www.makerguides.com/28byj-48-stepper-motor-arduino-tutorial/</a:t>
            </a:r>
            <a:endParaRPr lang="en-US" dirty="0"/>
          </a:p>
          <a:p>
            <a:r>
              <a:rPr lang="en-US" dirty="0"/>
              <a:t>Arduino Wiring</a:t>
            </a:r>
          </a:p>
          <a:p>
            <a:pPr lvl="1"/>
            <a:r>
              <a:rPr lang="en-US" dirty="0"/>
              <a:t>IN1 to Pin 11</a:t>
            </a:r>
          </a:p>
          <a:p>
            <a:pPr lvl="1"/>
            <a:r>
              <a:rPr lang="en-US" dirty="0"/>
              <a:t>IN2 to Pin 10</a:t>
            </a:r>
          </a:p>
          <a:p>
            <a:pPr lvl="1"/>
            <a:r>
              <a:rPr lang="en-US" dirty="0"/>
              <a:t>IN3 to Pin 9</a:t>
            </a:r>
          </a:p>
          <a:p>
            <a:pPr lvl="1"/>
            <a:r>
              <a:rPr lang="en-US" dirty="0"/>
              <a:t>IN4 to Pin 8</a:t>
            </a:r>
          </a:p>
          <a:p>
            <a:r>
              <a:rPr lang="en-US" dirty="0"/>
              <a:t>Set power supply output to 5V</a:t>
            </a:r>
          </a:p>
          <a:p>
            <a:r>
              <a:rPr lang="en-US" dirty="0"/>
              <a:t>Open </a:t>
            </a:r>
            <a:r>
              <a:rPr lang="en-US" dirty="0" err="1"/>
              <a:t>MotionControlClass</a:t>
            </a:r>
            <a:r>
              <a:rPr lang="en-US" dirty="0"/>
              <a:t>/</a:t>
            </a:r>
            <a:r>
              <a:rPr lang="en-US" dirty="0" err="1"/>
              <a:t>UnipolarStepper</a:t>
            </a:r>
            <a:r>
              <a:rPr lang="en-US" dirty="0"/>
              <a:t>/</a:t>
            </a:r>
            <a:r>
              <a:rPr lang="en-US" dirty="0" err="1"/>
              <a:t>BasicUnipolarStepper</a:t>
            </a:r>
            <a:r>
              <a:rPr lang="en-US" dirty="0"/>
              <a:t>/</a:t>
            </a:r>
            <a:r>
              <a:rPr lang="en-US" dirty="0" err="1"/>
              <a:t>BasicUnipolarStepper.ino</a:t>
            </a:r>
            <a:r>
              <a:rPr lang="en-US" dirty="0"/>
              <a:t> using the Arduino IDE</a:t>
            </a:r>
          </a:p>
          <a:p>
            <a:r>
              <a:rPr lang="en-US" dirty="0"/>
              <a:t>Upload the sketch</a:t>
            </a:r>
          </a:p>
          <a:p>
            <a:r>
              <a:rPr lang="en-US" dirty="0"/>
              <a:t>The motor will rotate 1 revolution, reverse and rotate 1 revolution in the opposite direction and repeat forever.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62500" lnSpcReduction="20000"/>
          </a:bodyPr>
          <a:lstStyle/>
          <a:p>
            <a:r>
              <a:rPr lang="en-US" dirty="0"/>
              <a:t>Driver: DRV8825</a:t>
            </a:r>
          </a:p>
          <a:p>
            <a:r>
              <a:rPr lang="en-US" dirty="0"/>
              <a:t>Guide: </a:t>
            </a:r>
            <a:r>
              <a:rPr lang="en-US" dirty="0">
                <a:hlinkClick r:id="rId2"/>
              </a:rPr>
              <a:t>https://www.makerguides.com/drv8825-stepper-motor-driver-arduino-tutorial/</a:t>
            </a:r>
            <a:endParaRPr lang="en-US" dirty="0"/>
          </a:p>
          <a:p>
            <a:r>
              <a:rPr lang="en-US" dirty="0"/>
              <a:t>Arduino </a:t>
            </a:r>
            <a:r>
              <a:rPr lang="en-US" dirty="0" smtClean="0"/>
              <a:t>Wiring (from 9 pin block labeled S-V-G / EN-STEP-DIR):</a:t>
            </a:r>
            <a:endParaRPr lang="en-US" dirty="0"/>
          </a:p>
          <a:p>
            <a:pPr lvl="1"/>
            <a:r>
              <a:rPr lang="en-US" dirty="0"/>
              <a:t>EN (Enable impulse): jumper to </a:t>
            </a:r>
            <a:r>
              <a:rPr lang="en-US" dirty="0" smtClean="0"/>
              <a:t>GND (done: black wire)</a:t>
            </a:r>
            <a:endParaRPr lang="en-US" dirty="0"/>
          </a:p>
          <a:p>
            <a:pPr lvl="1"/>
            <a:r>
              <a:rPr lang="en-US" dirty="0"/>
              <a:t>DIIR: Arduino Pin </a:t>
            </a:r>
            <a:r>
              <a:rPr lang="en-US" dirty="0" smtClean="0"/>
              <a:t>3 (orange wire)</a:t>
            </a:r>
            <a:endParaRPr lang="en-US" dirty="0"/>
          </a:p>
          <a:p>
            <a:pPr lvl="1"/>
            <a:r>
              <a:rPr lang="en-US" dirty="0"/>
              <a:t>STEP: Arduino Pin </a:t>
            </a:r>
            <a:r>
              <a:rPr lang="en-US" dirty="0" smtClean="0"/>
              <a:t>2 (yellow wire)</a:t>
            </a:r>
            <a:endParaRPr lang="en-US" dirty="0"/>
          </a:p>
          <a:p>
            <a:pPr lvl="1"/>
            <a:r>
              <a:rPr lang="en-US" dirty="0"/>
              <a:t>5V INPUT: Arduino 5V and </a:t>
            </a:r>
            <a:r>
              <a:rPr lang="en-US" dirty="0" smtClean="0"/>
              <a:t>GND (red-V and brown-G wires)</a:t>
            </a:r>
            <a:endParaRPr lang="en-US" dirty="0"/>
          </a:p>
          <a:p>
            <a:r>
              <a:rPr lang="en-US" dirty="0"/>
              <a:t>Set power supply output to 12V but do not enable the power supply</a:t>
            </a:r>
          </a:p>
          <a:p>
            <a:r>
              <a:rPr lang="en-US" dirty="0"/>
              <a:t>Adjust current limit according to Guide: Current Limit = </a:t>
            </a:r>
            <a:r>
              <a:rPr lang="en-US" dirty="0" err="1"/>
              <a:t>Vref</a:t>
            </a:r>
            <a:r>
              <a:rPr lang="en-US" dirty="0"/>
              <a:t> X 2 (will have to enable power supply)</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slowly in both directions for one revolution and then faster in both directions for several revolutions</a:t>
            </a:r>
          </a:p>
          <a:p>
            <a:r>
              <a:rPr lang="en-US" dirty="0"/>
              <a:t>Try changing subdivision control: Disable power supply, change DIP switch, Enable power supply</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a:t>
            </a:r>
            <a:r>
              <a:rPr lang="en-US" dirty="0" err="1"/>
              <a:t>multicoptors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 xmlns:a16="http://schemas.microsoft.com/office/drawing/2014/main" val="20000"/>
                    </a:ext>
                  </a:extLst>
                </a:gridCol>
                <a:gridCol w="2144898">
                  <a:extLst>
                    <a:ext uri="{9D8B030D-6E8A-4147-A177-3AD203B41FA5}">
                      <a16:colId xmlns="" xmlns:a16="http://schemas.microsoft.com/office/drawing/2014/main" val="20001"/>
                    </a:ext>
                  </a:extLst>
                </a:gridCol>
                <a:gridCol w="1425891">
                  <a:extLst>
                    <a:ext uri="{9D8B030D-6E8A-4147-A177-3AD203B41FA5}">
                      <a16:colId xmlns="" xmlns:a16="http://schemas.microsoft.com/office/drawing/2014/main" val="20002"/>
                    </a:ext>
                  </a:extLst>
                </a:gridCol>
                <a:gridCol w="1493135">
                  <a:extLst>
                    <a:ext uri="{9D8B030D-6E8A-4147-A177-3AD203B41FA5}">
                      <a16:colId xmlns="" xmlns:a16="http://schemas.microsoft.com/office/drawing/2014/main" val="20003"/>
                    </a:ext>
                  </a:extLst>
                </a:gridCol>
                <a:gridCol w="2563792">
                  <a:extLst>
                    <a:ext uri="{9D8B030D-6E8A-4147-A177-3AD203B41FA5}">
                      <a16:colId xmlns="" xmlns:a16="http://schemas.microsoft.com/office/drawing/2014/main"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 xmlns:a16="http://schemas.microsoft.com/office/drawing/2014/main"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 xmlns:a16="http://schemas.microsoft.com/office/drawing/2014/main"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 xmlns:a16="http://schemas.microsoft.com/office/drawing/2014/main"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 xmlns:a16="http://schemas.microsoft.com/office/drawing/2014/main"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 xmlns:a16="http://schemas.microsoft.com/office/drawing/2014/main"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 xmlns:a16="http://schemas.microsoft.com/office/drawing/2014/main"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 xmlns:a16="http://schemas.microsoft.com/office/drawing/2014/main"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 xmlns:a16="http://schemas.microsoft.com/office/drawing/2014/main"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 xmlns:a16="http://schemas.microsoft.com/office/drawing/2014/main"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 xmlns:a16="http://schemas.microsoft.com/office/drawing/2014/main"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62724</TotalTime>
  <Words>2049</Words>
  <Application>Microsoft Office PowerPoint</Application>
  <PresentationFormat>Widescreen</PresentationFormat>
  <Paragraphs>390</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Windings</vt:lpstr>
      <vt:lpstr>Bipolar Full Step Sequence</vt:lpstr>
      <vt:lpstr>Unipolar Stepper Motor Example</vt:lpstr>
      <vt:lpstr>Unipolar Full Step Sequence</vt:lpstr>
      <vt:lpstr>Stepper Motor – Full Step Sequence</vt:lpstr>
      <vt:lpstr>Stepper Motor – Half Step Sequence</vt:lpstr>
      <vt:lpstr>Stepper Motor - Half Step Sequence</vt:lpstr>
      <vt:lpstr>Stepper Motor Drivers</vt:lpstr>
      <vt:lpstr>Integrated Stepper Motor Driver</vt:lpstr>
      <vt:lpstr>Integrated Stepper Motor Driver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224</cp:revision>
  <cp:lastPrinted>2021-06-30T19:31:26Z</cp:lastPrinted>
  <dcterms:created xsi:type="dcterms:W3CDTF">2019-03-17T13:06:33Z</dcterms:created>
  <dcterms:modified xsi:type="dcterms:W3CDTF">2021-07-31T18:14:52Z</dcterms:modified>
</cp:coreProperties>
</file>